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20" r:id="rId3"/>
    <p:sldId id="318" r:id="rId4"/>
    <p:sldId id="317" r:id="rId5"/>
    <p:sldId id="274" r:id="rId6"/>
    <p:sldId id="316" r:id="rId7"/>
    <p:sldId id="31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FCC7E5C-78E5-4709-8B51-AE62FF81E511}" type="datetimeFigureOut">
              <a:rPr lang="ru-RU" smtClean="0"/>
              <a:pPr/>
              <a:t>15.12.2023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8FAA44-AD19-47B1-9F22-992B5BF536D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5000"/>
                    </a14:imgEffect>
                    <a14:imgEffect>
                      <a14:saturation sat="66000"/>
                    </a14:imgEffect>
                    <a14:imgEffect>
                      <a14:brightnessContrast bright="-12000" contras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5"/>
            <a:ext cx="8335508" cy="5328593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9252520" cy="54006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Психологическая помощь при подготовке к </a:t>
            </a:r>
            <a:b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ЕГЭ и </a:t>
            </a:r>
            <a:r>
              <a:rPr lang="ru-RU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огэ</a:t>
            </a:r>
            <a:endParaRPr lang="ru-RU" sz="8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024744" cy="81716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ТРУДНОСТИ: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80920" cy="568863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spc="-150" dirty="0">
                <a:solidFill>
                  <a:schemeClr val="tx1"/>
                </a:solidFill>
              </a:rPr>
              <a:t>Трудности, связанные с особенностями </a:t>
            </a:r>
            <a:endParaRPr lang="ru-RU" sz="2800" b="1" spc="-15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800" b="1" spc="-150" dirty="0" smtClean="0">
                <a:solidFill>
                  <a:schemeClr val="tx1"/>
                </a:solidFill>
              </a:rPr>
              <a:t>переработки</a:t>
            </a:r>
            <a:r>
              <a:rPr lang="ru-RU" sz="2800" b="1" spc="-150" dirty="0">
                <a:solidFill>
                  <a:schemeClr val="tx1"/>
                </a:solidFill>
              </a:rPr>
              <a:t> </a:t>
            </a:r>
            <a:r>
              <a:rPr lang="ru-RU" sz="2800" b="1" spc="-150" dirty="0" smtClean="0">
                <a:solidFill>
                  <a:schemeClr val="tx1"/>
                </a:solidFill>
              </a:rPr>
              <a:t>информации</a:t>
            </a:r>
            <a:r>
              <a:rPr lang="ru-RU" sz="1800" b="1" spc="-150" dirty="0">
                <a:solidFill>
                  <a:schemeClr val="tx1"/>
                </a:solidFill>
              </a:rPr>
              <a:t>  </a:t>
            </a:r>
          </a:p>
          <a:p>
            <a:pPr algn="just">
              <a:buNone/>
            </a:pPr>
            <a:endParaRPr lang="ru-RU" sz="1400" b="1" spc="-15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800" b="1" spc="-150" dirty="0">
                <a:solidFill>
                  <a:schemeClr val="tx1"/>
                </a:solidFill>
              </a:rPr>
              <a:t>Трудности, связанные с незнанием </a:t>
            </a:r>
          </a:p>
          <a:p>
            <a:pPr algn="just">
              <a:buNone/>
            </a:pPr>
            <a:r>
              <a:rPr lang="ru-RU" sz="2800" b="1" spc="-150" dirty="0">
                <a:solidFill>
                  <a:schemeClr val="tx1"/>
                </a:solidFill>
              </a:rPr>
              <a:t>своих прав и обязанностей на экзамене</a:t>
            </a:r>
          </a:p>
          <a:p>
            <a:pPr algn="just">
              <a:buNone/>
            </a:pPr>
            <a:r>
              <a:rPr lang="ru-RU" sz="1400" b="1" spc="-150" dirty="0">
                <a:solidFill>
                  <a:schemeClr val="tx1"/>
                </a:solidFill>
              </a:rPr>
              <a:t>    </a:t>
            </a:r>
          </a:p>
          <a:p>
            <a:pPr algn="just">
              <a:buNone/>
            </a:pPr>
            <a:r>
              <a:rPr lang="ru-RU" sz="3200" b="1" spc="-150" dirty="0">
                <a:solidFill>
                  <a:schemeClr val="tx1"/>
                </a:solidFill>
              </a:rPr>
              <a:t>Трудности обусловленные </a:t>
            </a:r>
            <a:r>
              <a:rPr lang="ru-RU" sz="3200" b="1" spc="-150" dirty="0" smtClean="0">
                <a:solidFill>
                  <a:schemeClr val="tx1"/>
                </a:solidFill>
              </a:rPr>
              <a:t> </a:t>
            </a:r>
          </a:p>
          <a:p>
            <a:pPr algn="just">
              <a:buNone/>
            </a:pPr>
            <a:r>
              <a:rPr lang="ru-RU" sz="3200" b="1" spc="-150" dirty="0" smtClean="0">
                <a:solidFill>
                  <a:schemeClr val="tx1"/>
                </a:solidFill>
              </a:rPr>
              <a:t>особенностями</a:t>
            </a:r>
            <a:r>
              <a:rPr lang="ru-RU" sz="3200" b="1" spc="-150" dirty="0">
                <a:solidFill>
                  <a:schemeClr val="tx1"/>
                </a:solidFill>
              </a:rPr>
              <a:t>  восприятия </a:t>
            </a:r>
            <a:r>
              <a:rPr lang="ru-RU" sz="3200" b="1" spc="-150" dirty="0" smtClean="0">
                <a:solidFill>
                  <a:schemeClr val="tx1"/>
                </a:solidFill>
              </a:rPr>
              <a:t>учеником </a:t>
            </a:r>
          </a:p>
          <a:p>
            <a:pPr algn="just">
              <a:buNone/>
            </a:pPr>
            <a:r>
              <a:rPr lang="ru-RU" sz="3200" b="1" spc="-150" dirty="0" smtClean="0">
                <a:solidFill>
                  <a:schemeClr val="tx1"/>
                </a:solidFill>
              </a:rPr>
              <a:t>ситуации экзамена, его</a:t>
            </a:r>
            <a:r>
              <a:rPr lang="ru-RU" sz="3200" b="1" spc="-150" dirty="0">
                <a:solidFill>
                  <a:schemeClr val="tx1"/>
                </a:solidFill>
              </a:rPr>
              <a:t> </a:t>
            </a:r>
            <a:endParaRPr lang="ru-RU" sz="3200" b="1" spc="-15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3200" b="1" spc="-150" dirty="0" smtClean="0">
                <a:solidFill>
                  <a:schemeClr val="tx1"/>
                </a:solidFill>
              </a:rPr>
              <a:t>субъективными</a:t>
            </a:r>
            <a:r>
              <a:rPr lang="ru-RU" sz="3200" b="1" spc="-150" dirty="0">
                <a:solidFill>
                  <a:schemeClr val="tx1"/>
                </a:solidFill>
              </a:rPr>
              <a:t>  </a:t>
            </a:r>
            <a:r>
              <a:rPr lang="ru-RU" sz="3200" b="1" spc="-150" dirty="0" smtClean="0">
                <a:solidFill>
                  <a:schemeClr val="tx1"/>
                </a:solidFill>
              </a:rPr>
              <a:t>реакциями</a:t>
            </a:r>
            <a:r>
              <a:rPr lang="ru-RU" sz="3200" b="1" spc="-150" dirty="0">
                <a:solidFill>
                  <a:schemeClr val="tx1"/>
                </a:solidFill>
              </a:rPr>
              <a:t> </a:t>
            </a:r>
            <a:r>
              <a:rPr lang="ru-RU" sz="3200" b="1" spc="-150" dirty="0" smtClean="0">
                <a:solidFill>
                  <a:schemeClr val="tx1"/>
                </a:solidFill>
              </a:rPr>
              <a:t>и</a:t>
            </a:r>
            <a:r>
              <a:rPr lang="ru-RU" sz="3200" b="1" spc="-150" dirty="0">
                <a:solidFill>
                  <a:schemeClr val="tx1"/>
                </a:solidFill>
              </a:rPr>
              <a:t> </a:t>
            </a:r>
            <a:endParaRPr lang="ru-RU" sz="3200" b="1" spc="-15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3200" b="1" spc="-150" dirty="0" smtClean="0">
                <a:solidFill>
                  <a:schemeClr val="tx1"/>
                </a:solidFill>
              </a:rPr>
              <a:t>состояниями</a:t>
            </a:r>
            <a:endParaRPr lang="ru-RU" sz="3200" b="1" spc="-15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72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528682" cy="72008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ПРОФИЛАКТИКА: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08912" cy="5256584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ru-RU" sz="3200" b="1" dirty="0" smtClean="0"/>
              <a:t>Самоподготовка (решение пробных вариантов заданий)</a:t>
            </a:r>
          </a:p>
          <a:p>
            <a:pPr marL="68580" indent="0">
              <a:buNone/>
            </a:pPr>
            <a:endParaRPr lang="ru-RU" sz="3200" b="1" dirty="0" smtClean="0"/>
          </a:p>
          <a:p>
            <a:pPr marL="68580" indent="0">
              <a:buNone/>
            </a:pPr>
            <a:r>
              <a:rPr lang="ru-RU" sz="3200" b="1" dirty="0" smtClean="0"/>
              <a:t>Фронтальная</a:t>
            </a:r>
            <a:r>
              <a:rPr lang="ru-RU" sz="3200" b="1" dirty="0"/>
              <a:t> подготовка обучающихся, </a:t>
            </a:r>
            <a:endParaRPr lang="ru-RU" sz="3200" b="1" dirty="0" smtClean="0"/>
          </a:p>
          <a:p>
            <a:pPr marL="68580" indent="0">
              <a:buNone/>
            </a:pPr>
            <a:r>
              <a:rPr lang="ru-RU" sz="3200" b="1" dirty="0" smtClean="0"/>
              <a:t>предоставляющая им</a:t>
            </a:r>
            <a:r>
              <a:rPr lang="ru-RU" sz="3200" b="1" dirty="0"/>
              <a:t> необходимую </a:t>
            </a:r>
            <a:endParaRPr lang="ru-RU" sz="3200" b="1" dirty="0" smtClean="0"/>
          </a:p>
          <a:p>
            <a:pPr marL="68580" indent="0">
              <a:buNone/>
            </a:pPr>
            <a:r>
              <a:rPr lang="ru-RU" sz="3200" b="1" dirty="0" smtClean="0"/>
              <a:t>информацию</a:t>
            </a:r>
            <a:r>
              <a:rPr lang="ru-RU" sz="3200" b="1" dirty="0"/>
              <a:t> </a:t>
            </a:r>
            <a:r>
              <a:rPr lang="ru-RU" sz="3200" b="1" dirty="0" smtClean="0"/>
              <a:t>о</a:t>
            </a:r>
            <a:r>
              <a:rPr lang="ru-RU" sz="3200" b="1" dirty="0"/>
              <a:t> </a:t>
            </a:r>
            <a:r>
              <a:rPr lang="ru-RU" sz="3200" b="1" dirty="0" smtClean="0"/>
              <a:t>правилах</a:t>
            </a:r>
            <a:r>
              <a:rPr lang="ru-RU" sz="3200" b="1" dirty="0"/>
              <a:t> и нормах </a:t>
            </a:r>
            <a:r>
              <a:rPr lang="ru-RU" sz="3200" b="1" dirty="0" smtClean="0"/>
              <a:t>процедуры ЕГЭ</a:t>
            </a:r>
            <a:r>
              <a:rPr lang="ru-RU" sz="3200" b="1" dirty="0"/>
              <a:t>, </a:t>
            </a:r>
            <a:r>
              <a:rPr lang="ru-RU" sz="3200" b="1" dirty="0" smtClean="0"/>
              <a:t>ОГЭ</a:t>
            </a:r>
            <a:endParaRPr lang="ru-RU" sz="3200" b="1" dirty="0"/>
          </a:p>
          <a:p>
            <a:pPr marL="6858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   </a:t>
            </a:r>
          </a:p>
          <a:p>
            <a:pPr marL="68580" indent="0">
              <a:buNone/>
            </a:pPr>
            <a:r>
              <a:rPr lang="ru-RU" sz="3200" b="1" dirty="0" smtClean="0"/>
              <a:t>Проведение пробного экзамена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43246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312658" cy="8640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ПРОФИЛАКТИКА: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5256584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sz="2800" dirty="0" smtClean="0"/>
              <a:t>Поскольку</a:t>
            </a:r>
            <a:r>
              <a:rPr lang="ru-RU" sz="2800" dirty="0"/>
              <a:t> сама ситуация экзамена является стрессовой, надо помочь </a:t>
            </a:r>
            <a:r>
              <a:rPr lang="ru-RU" sz="2800" dirty="0" smtClean="0"/>
              <a:t>ребенку</a:t>
            </a:r>
            <a:r>
              <a:rPr lang="ru-RU" sz="2800" dirty="0"/>
              <a:t> </a:t>
            </a:r>
            <a:r>
              <a:rPr lang="ru-RU" sz="2800" dirty="0" smtClean="0"/>
              <a:t>сформировать положительную</a:t>
            </a:r>
            <a:r>
              <a:rPr lang="ru-RU" sz="2800" dirty="0"/>
              <a:t>, адекватную самооценку, </a:t>
            </a:r>
            <a:endParaRPr lang="ru-RU" sz="2800" dirty="0" smtClean="0"/>
          </a:p>
          <a:p>
            <a:pPr marL="68580" indent="0" algn="just">
              <a:buNone/>
            </a:pPr>
            <a:r>
              <a:rPr lang="ru-RU" sz="2800" dirty="0" smtClean="0"/>
              <a:t>Общий положительный</a:t>
            </a:r>
            <a:r>
              <a:rPr lang="ru-RU" sz="2800" dirty="0"/>
              <a:t> настрой перед </a:t>
            </a:r>
            <a:endParaRPr lang="ru-RU" sz="2800" dirty="0" smtClean="0"/>
          </a:p>
          <a:p>
            <a:pPr marL="68580" indent="0" algn="just">
              <a:buNone/>
            </a:pPr>
            <a:r>
              <a:rPr lang="ru-RU" sz="2800" dirty="0" smtClean="0"/>
              <a:t>экзаменом, чтобы</a:t>
            </a:r>
            <a:r>
              <a:rPr lang="ru-RU" sz="2800" dirty="0"/>
              <a:t> он шёл на экзамен </a:t>
            </a:r>
            <a:endParaRPr lang="ru-RU" sz="2800" dirty="0" smtClean="0"/>
          </a:p>
          <a:p>
            <a:pPr marL="68580" indent="0" algn="just">
              <a:buNone/>
            </a:pPr>
            <a:r>
              <a:rPr lang="ru-RU" sz="2800" dirty="0" smtClean="0"/>
              <a:t>спокойно</a:t>
            </a:r>
            <a:r>
              <a:rPr lang="ru-RU" sz="2800" dirty="0"/>
              <a:t>, уверенно и в хорошем настроении.</a:t>
            </a:r>
          </a:p>
          <a:p>
            <a:pPr marL="68580" indent="0" algn="just">
              <a:buNone/>
            </a:pPr>
            <a:r>
              <a:rPr lang="ru-RU" sz="2800" dirty="0" smtClean="0"/>
              <a:t> Чтобы</a:t>
            </a:r>
            <a:r>
              <a:rPr lang="ru-RU" sz="2800" dirty="0"/>
              <a:t> </a:t>
            </a:r>
            <a:r>
              <a:rPr lang="ru-RU" sz="2800" dirty="0" smtClean="0"/>
              <a:t>ребенок</a:t>
            </a:r>
            <a:r>
              <a:rPr lang="ru-RU" sz="2800" dirty="0"/>
              <a:t> лучше справился с заданиями, </a:t>
            </a:r>
            <a:endParaRPr lang="ru-RU" sz="2800" dirty="0" smtClean="0"/>
          </a:p>
          <a:p>
            <a:pPr marL="68580" indent="0" algn="just">
              <a:buNone/>
            </a:pPr>
            <a:r>
              <a:rPr lang="ru-RU" sz="2800" dirty="0" smtClean="0"/>
              <a:t>нужно </a:t>
            </a:r>
            <a:r>
              <a:rPr lang="ru-RU" sz="2800" dirty="0"/>
              <a:t> поработать над самоконтролем и </a:t>
            </a:r>
            <a:endParaRPr lang="ru-RU" sz="2800" dirty="0" smtClean="0"/>
          </a:p>
          <a:p>
            <a:pPr marL="68580" indent="0" algn="just">
              <a:buNone/>
            </a:pPr>
            <a:r>
              <a:rPr lang="ru-RU" sz="2800" dirty="0" err="1" smtClean="0"/>
              <a:t>саморегуляцией</a:t>
            </a:r>
            <a:r>
              <a:rPr lang="ru-RU" sz="2800" dirty="0" smtClean="0"/>
              <a:t>, чтобы</a:t>
            </a:r>
            <a:r>
              <a:rPr lang="ru-RU" sz="2800" dirty="0"/>
              <a:t> в случае </a:t>
            </a:r>
            <a:endParaRPr lang="ru-RU" sz="2800" dirty="0" smtClean="0"/>
          </a:p>
          <a:p>
            <a:pPr marL="68580" indent="0" algn="just">
              <a:buNone/>
            </a:pPr>
            <a:r>
              <a:rPr lang="ru-RU" sz="2800" dirty="0" err="1" smtClean="0"/>
              <a:t>необходимостион</a:t>
            </a:r>
            <a:r>
              <a:rPr lang="ru-RU" sz="2800" dirty="0"/>
              <a:t> </a:t>
            </a:r>
            <a:r>
              <a:rPr lang="ru-RU" sz="2800" dirty="0" smtClean="0"/>
              <a:t>мог</a:t>
            </a:r>
            <a:r>
              <a:rPr lang="ru-RU" sz="2800" dirty="0"/>
              <a:t> </a:t>
            </a:r>
            <a:r>
              <a:rPr lang="ru-RU" sz="2800" dirty="0" smtClean="0"/>
              <a:t>справиться</a:t>
            </a:r>
            <a:r>
              <a:rPr lang="ru-RU" sz="2800" dirty="0"/>
              <a:t> со своими эмоциям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36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032" y="548680"/>
            <a:ext cx="8245424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 в течение года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    Подготовь место для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занятий.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   Желтый и фиолетовый цвета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повышают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интеллектуальную активность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  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Чередовать занятия и отдых: 40 минут занятий, 10 минут – перерыв.</a:t>
            </a:r>
          </a:p>
          <a:p>
            <a:pPr algn="just">
              <a:lnSpc>
                <a:spcPct val="12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активной работы мозга ребенка требуется много жидкости, а также полноценное питание.</a:t>
            </a:r>
          </a:p>
          <a:p>
            <a:pPr algn="just">
              <a:lnSpc>
                <a:spcPct val="12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Соблюдать режим сна и отдыха. При усиленных умственных нагрузках стоит увеличить время сна на час.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Рекомендации родителю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0200"/>
            <a:ext cx="8352928" cy="499715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ЕГЭ и ОГЭ - лишь одно из жизненных испытаний Ваших детей. Не придавайте событию наивысшую степень важности, чтобы не увеличивать волнение. 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стоит бояться ошибок. Известно, что не ошибается тот, кто ничего не делает. 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Настроить детей на успех, так как в жизни гораздо больше добиваются  те, кто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верит в себя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Будьте уверены: каждому, кто учился в школе, по силам сдать ЕГЭ и ОГЭ. Все задания составлены на основе школьной программы. Подготовившись должным образом, ученик обязательно сдаст экзамен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424936" cy="561662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</a:p>
          <a:p>
            <a:pPr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3153</TotalTime>
  <Words>52</Words>
  <Application>Microsoft Office PowerPoint</Application>
  <PresentationFormat>Экран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Остин</vt:lpstr>
      <vt:lpstr>Психологическая помощь при подготовке к  ЕГЭ и огэ</vt:lpstr>
      <vt:lpstr>ТРУДНОСТИ:</vt:lpstr>
      <vt:lpstr>ПРОФИЛАКТИКА:</vt:lpstr>
      <vt:lpstr>ПРОФИЛАКТИКА:</vt:lpstr>
      <vt:lpstr>Презентация PowerPoint</vt:lpstr>
      <vt:lpstr>Рекомендации родителю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 И ОГЭ</dc:title>
  <dc:creator>Админ</dc:creator>
  <cp:lastModifiedBy>user</cp:lastModifiedBy>
  <cp:revision>53</cp:revision>
  <dcterms:created xsi:type="dcterms:W3CDTF">2014-02-04T13:47:26Z</dcterms:created>
  <dcterms:modified xsi:type="dcterms:W3CDTF">2023-12-15T11:25:08Z</dcterms:modified>
</cp:coreProperties>
</file>